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71" r:id="rId14"/>
    <p:sldId id="276" r:id="rId15"/>
    <p:sldId id="273" r:id="rId16"/>
    <p:sldId id="274" r:id="rId17"/>
    <p:sldId id="272" r:id="rId18"/>
    <p:sldId id="275" r:id="rId19"/>
    <p:sldId id="277" r:id="rId20"/>
    <p:sldId id="267" r:id="rId21"/>
    <p:sldId id="279" r:id="rId22"/>
    <p:sldId id="280" r:id="rId23"/>
    <p:sldId id="285" r:id="rId24"/>
    <p:sldId id="278" r:id="rId25"/>
    <p:sldId id="281" r:id="rId26"/>
    <p:sldId id="284" r:id="rId27"/>
    <p:sldId id="282" r:id="rId28"/>
    <p:sldId id="28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021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142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956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804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05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95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74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39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9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91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29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6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33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87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21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15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7A292-B1AE-4356-9155-7708F4F58D36}" type="datetimeFigureOut">
              <a:rPr lang="nl-NL" smtClean="0"/>
              <a:t>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C55FE7-817F-4D64-892A-77DD22E4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8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provisioning.ontwikkelcentrum.nl/secure/objects/OC-37003d/OC-37003-2/OC-37003-2-2d/OC-37003-2-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youtu.be/zyKzQwNr_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youtu.be/CIIzZouU-C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rovisioning.ontwikkelcentrum.nl/secure/objects/OC-37003d/OC-37003-2/OC-37003-2-1d/OC-37003-2-1d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_bXuqt_aTo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youtu.be/mKJNcJdeKM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bgusjGRP3X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Owst1FOID2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7iq47lA2o3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7017" y="4229055"/>
            <a:ext cx="8939346" cy="2014991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>Voederwinning en oogstmachines de veehouderij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37" y="493758"/>
            <a:ext cx="5861006" cy="38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Hefinrichting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Onderdelen</a:t>
            </a:r>
          </a:p>
          <a:p>
            <a:r>
              <a:rPr lang="nl-NL" dirty="0" smtClean="0"/>
              <a:t>Normalisatie van de afmetingen</a:t>
            </a:r>
          </a:p>
          <a:p>
            <a:r>
              <a:rPr lang="nl-NL" dirty="0" smtClean="0"/>
              <a:t>Stabilisatie</a:t>
            </a:r>
          </a:p>
          <a:p>
            <a:r>
              <a:rPr lang="nl-NL" dirty="0" smtClean="0"/>
              <a:t>Instellingen elektronische hefinrichting</a:t>
            </a:r>
          </a:p>
          <a:p>
            <a:pPr lvl="1"/>
            <a:r>
              <a:rPr lang="nl-NL" dirty="0" smtClean="0"/>
              <a:t>Trekkracht/positieregeling</a:t>
            </a:r>
          </a:p>
          <a:p>
            <a:pPr lvl="1"/>
            <a:r>
              <a:rPr lang="nl-NL" dirty="0" smtClean="0"/>
              <a:t>Daalsnelheid</a:t>
            </a:r>
          </a:p>
          <a:p>
            <a:pPr lvl="1"/>
            <a:r>
              <a:rPr lang="nl-NL" dirty="0" smtClean="0"/>
              <a:t>Maximale hefhoogte</a:t>
            </a:r>
          </a:p>
          <a:p>
            <a:pPr lvl="1"/>
            <a:endParaRPr lang="nl-NL" sz="1800" dirty="0">
              <a:hlinkClick r:id="rId2"/>
            </a:endParaRPr>
          </a:p>
          <a:p>
            <a:pPr marL="457200" lvl="1" indent="0">
              <a:buNone/>
            </a:pPr>
            <a:r>
              <a:rPr lang="nl-NL" sz="1800" dirty="0" smtClean="0">
                <a:hlinkClick r:id="rId2"/>
              </a:rPr>
              <a:t>Filmpje ‘Werktuig bedrijfsklaar maken’</a:t>
            </a:r>
            <a:endParaRPr 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6" y="546462"/>
            <a:ext cx="3779520" cy="283950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031" y="3547976"/>
            <a:ext cx="2390775" cy="24669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318" y="4100975"/>
            <a:ext cx="3383713" cy="26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Kahoot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Ga op je mobiel of laptop naar Kahoot.it en log in met de </a:t>
            </a:r>
            <a:r>
              <a:rPr lang="nl-NL" dirty="0" err="1" smtClean="0"/>
              <a:t>GamePIN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25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 de slag!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Boek ‘Werken met machines’</a:t>
            </a:r>
          </a:p>
          <a:p>
            <a:pPr lvl="1"/>
            <a:r>
              <a:rPr lang="nl-NL" dirty="0" smtClean="0"/>
              <a:t>Schoolopdracht 1.5 op bladzijde 16</a:t>
            </a:r>
          </a:p>
          <a:p>
            <a:pPr lvl="1"/>
            <a:r>
              <a:rPr lang="nl-NL" dirty="0" smtClean="0"/>
              <a:t>Schoolopdracht 1.11 op bladzijde 24</a:t>
            </a:r>
          </a:p>
          <a:p>
            <a:pPr lvl="1"/>
            <a:r>
              <a:rPr lang="nl-NL" dirty="0" smtClean="0"/>
              <a:t>Schoolopdracht 1.13 op bladzijde 27</a:t>
            </a:r>
          </a:p>
          <a:p>
            <a:pPr lvl="1"/>
            <a:r>
              <a:rPr lang="nl-NL" dirty="0" smtClean="0"/>
              <a:t>Schoolopdracht 1.17 op bladzijde 31</a:t>
            </a:r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err="1" smtClean="0"/>
              <a:t>Wikiwijsarrangement</a:t>
            </a:r>
            <a:r>
              <a:rPr lang="nl-NL" dirty="0" smtClean="0"/>
              <a:t> ‘Gereedmaken van trekkers, werktuigen en machines.’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80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Werktuigen voor graslandverzorging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21917" y="1930400"/>
            <a:ext cx="8596668" cy="388077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2" name="Picture 4" descr="Afbeeldingsresultaat voor graslandverzor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7" y="1445305"/>
            <a:ext cx="6767738" cy="50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Bloten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Pollen verwijderen</a:t>
            </a:r>
          </a:p>
          <a:p>
            <a:r>
              <a:rPr lang="nl-NL" dirty="0" smtClean="0"/>
              <a:t>Gras wordt versnipperd </a:t>
            </a:r>
            <a:endParaRPr lang="nl-NL" dirty="0"/>
          </a:p>
        </p:txBody>
      </p:sp>
      <p:pic>
        <p:nvPicPr>
          <p:cNvPr id="6146" name="Picture 2" descr="Afbeeldingsresultaat voor weideblo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8" y="609600"/>
            <a:ext cx="4383586" cy="32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weidebloter ma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61" y="3233164"/>
            <a:ext cx="4615399" cy="346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Slepen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Mest/molshopen verdelen</a:t>
            </a:r>
          </a:p>
          <a:p>
            <a:r>
              <a:rPr lang="nl-NL" dirty="0" smtClean="0"/>
              <a:t>Dood gras verwijderen</a:t>
            </a:r>
          </a:p>
          <a:p>
            <a:r>
              <a:rPr lang="nl-NL" dirty="0" smtClean="0"/>
              <a:t>Mat of tanden</a:t>
            </a:r>
          </a:p>
          <a:p>
            <a:r>
              <a:rPr lang="nl-NL" dirty="0" smtClean="0"/>
              <a:t>In combinatie met </a:t>
            </a:r>
            <a:r>
              <a:rPr lang="nl-NL" dirty="0" err="1" smtClean="0"/>
              <a:t>doorzaaien</a:t>
            </a:r>
            <a:endParaRPr lang="nl-NL" dirty="0"/>
          </a:p>
        </p:txBody>
      </p:sp>
      <p:pic>
        <p:nvPicPr>
          <p:cNvPr id="4" name="Picture 2" descr="Afbeeldingsresultaat voor weidesle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53" y="345184"/>
            <a:ext cx="4468807" cy="335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weidesleep j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66" y="3083469"/>
            <a:ext cx="5159515" cy="34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Doorzaaien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Slechte vlekken (onkruid, muizen, vertrapping) verbeteren</a:t>
            </a:r>
          </a:p>
          <a:p>
            <a:r>
              <a:rPr lang="nl-NL" dirty="0" smtClean="0"/>
              <a:t>In combinatie met slepen</a:t>
            </a:r>
          </a:p>
          <a:p>
            <a:endParaRPr lang="nl-NL" dirty="0"/>
          </a:p>
          <a:p>
            <a:r>
              <a:rPr lang="nl-NL" dirty="0" smtClean="0">
                <a:hlinkClick r:id="rId2"/>
              </a:rPr>
              <a:t>Filmpje!</a:t>
            </a:r>
            <a:endParaRPr lang="nl-NL" dirty="0"/>
          </a:p>
        </p:txBody>
      </p:sp>
      <p:pic>
        <p:nvPicPr>
          <p:cNvPr id="5122" name="Picture 2" descr="Afbeeldingsresultaat voor evers doorzaaimach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90" y="475364"/>
            <a:ext cx="4512502" cy="33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vredo doorzaaimach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89" y="3535453"/>
            <a:ext cx="5378604" cy="30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Zorgt voor een vlak land</a:t>
            </a:r>
          </a:p>
          <a:p>
            <a:r>
              <a:rPr lang="nl-NL" dirty="0" smtClean="0"/>
              <a:t>Verkleinen van kluiten</a:t>
            </a:r>
          </a:p>
          <a:p>
            <a:r>
              <a:rPr lang="nl-NL" dirty="0" smtClean="0"/>
              <a:t>Aansluiting tussen boven en onderlaag</a:t>
            </a:r>
            <a:endParaRPr lang="nl-NL" dirty="0"/>
          </a:p>
        </p:txBody>
      </p:sp>
      <p:pic>
        <p:nvPicPr>
          <p:cNvPr id="3074" name="Picture 2" descr="Afbeeldingsresultaat voor weid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24" y="938674"/>
            <a:ext cx="47434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weide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67" y="390009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Graslandwoelen</a:t>
            </a:r>
            <a:r>
              <a:rPr lang="nl-NL" dirty="0" smtClean="0"/>
              <a:t>/beluchten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Storende lagen opheffen</a:t>
            </a:r>
          </a:p>
          <a:p>
            <a:r>
              <a:rPr lang="nl-NL" dirty="0" smtClean="0"/>
              <a:t>Waterafvoer verbeteren</a:t>
            </a:r>
          </a:p>
          <a:p>
            <a:r>
              <a:rPr lang="nl-NL" dirty="0" smtClean="0"/>
              <a:t>Geschikt tijdstip in het jaar?</a:t>
            </a:r>
          </a:p>
          <a:p>
            <a:endParaRPr lang="nl-NL" dirty="0"/>
          </a:p>
          <a:p>
            <a:r>
              <a:rPr lang="nl-NL" dirty="0" smtClean="0">
                <a:hlinkClick r:id="rId2"/>
              </a:rPr>
              <a:t>Filmpje!</a:t>
            </a:r>
            <a:endParaRPr lang="nl-NL" dirty="0"/>
          </a:p>
        </p:txBody>
      </p:sp>
      <p:pic>
        <p:nvPicPr>
          <p:cNvPr id="7170" name="Picture 2" descr="Afbeeldingsresultaat voor graslandwoe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92" y="609600"/>
            <a:ext cx="4360619" cy="325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graslandwoe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30" y="377342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graslandbeluch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60" y="3539111"/>
            <a:ext cx="5496564" cy="30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 de slag!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Boek ‘Werken met machines’</a:t>
            </a:r>
          </a:p>
          <a:p>
            <a:pPr lvl="1"/>
            <a:r>
              <a:rPr lang="nl-NL" dirty="0" smtClean="0"/>
              <a:t>Schoolopdracht 2.3 op blz. 37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83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Kennismaking en thuissituatie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Thuis een (veehouderij)bedrijf?</a:t>
            </a:r>
          </a:p>
          <a:p>
            <a:r>
              <a:rPr lang="nl-NL" dirty="0" smtClean="0"/>
              <a:t>Werkzaamheden in eigen beheer?</a:t>
            </a:r>
          </a:p>
          <a:p>
            <a:r>
              <a:rPr lang="nl-NL" dirty="0" smtClean="0"/>
              <a:t>Verwachtingen van deze lessen? </a:t>
            </a:r>
          </a:p>
          <a:p>
            <a:r>
              <a:rPr lang="nl-NL" dirty="0" smtClean="0"/>
              <a:t>Wat hebben jullie al gehad, wat wil je leren?</a:t>
            </a:r>
          </a:p>
        </p:txBody>
      </p:sp>
    </p:spTree>
    <p:extLst>
      <p:ext uri="{BB962C8B-B14F-4D97-AF65-F5344CB8AC3E}">
        <p14:creationId xmlns:p14="http://schemas.microsoft.com/office/powerpoint/2010/main" val="30661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 les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Zijn er nog vragen? </a:t>
            </a:r>
            <a:endParaRPr lang="nl-NL" sz="3200" dirty="0"/>
          </a:p>
        </p:txBody>
      </p:sp>
      <p:pic>
        <p:nvPicPr>
          <p:cNvPr id="4098" name="Picture 2" descr="Afbeeldingsresultaat voor opraapw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30" y="2920193"/>
            <a:ext cx="5254912" cy="37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Maaiers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Afbeeldingsresultaat voor maa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58" y="1823108"/>
            <a:ext cx="7734390" cy="43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3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Getrokken-, gedragen- en frontmaaiers.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getrokken maa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20" y="1371896"/>
            <a:ext cx="4883067" cy="325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frontmaa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9" y="1371896"/>
            <a:ext cx="4456885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maa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93" y="3841034"/>
            <a:ext cx="42672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44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Zelfrijdende maaiers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Afbeeldingsresultaat voor krone big 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85298"/>
            <a:ext cx="4945289" cy="32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claas coug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23" y="3149457"/>
            <a:ext cx="4700680" cy="31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97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Trommel-, schijf- en trommelschijfmaaiers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18" y="2311426"/>
            <a:ext cx="3981450" cy="3781425"/>
          </a:xfrm>
          <a:prstGeom prst="rect">
            <a:avLst/>
          </a:prstGeom>
        </p:spPr>
      </p:pic>
      <p:pic>
        <p:nvPicPr>
          <p:cNvPr id="3074" name="Picture 2" descr="Afbeeldingsresultaat voor trommelmaa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6" y="1952230"/>
            <a:ext cx="3149328" cy="19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schijvenmaai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39" y="4100975"/>
            <a:ext cx="3010565" cy="22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47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Kneuzen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Veldperiode verkorten</a:t>
            </a:r>
          </a:p>
          <a:p>
            <a:r>
              <a:rPr lang="nl-NL" dirty="0" smtClean="0"/>
              <a:t>Arbeid verlagen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767" y="1125537"/>
            <a:ext cx="3829050" cy="1609725"/>
          </a:xfrm>
          <a:prstGeom prst="rect">
            <a:avLst/>
          </a:prstGeom>
        </p:spPr>
      </p:pic>
      <p:pic>
        <p:nvPicPr>
          <p:cNvPr id="2050" name="Picture 2" descr="Afbeeldingsresultaat voor kneuzer maa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55" y="3251199"/>
            <a:ext cx="4174303" cy="31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35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Maaihoogte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Schijfhoogte verstellen</a:t>
            </a:r>
          </a:p>
          <a:p>
            <a:r>
              <a:rPr lang="nl-NL" dirty="0" smtClean="0"/>
              <a:t>Mesjes wisselen</a:t>
            </a:r>
          </a:p>
          <a:p>
            <a:r>
              <a:rPr lang="nl-NL" dirty="0" smtClean="0"/>
              <a:t>Topstang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270000"/>
            <a:ext cx="4486275" cy="24193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942" y="4349750"/>
            <a:ext cx="57340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7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Onderhoud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Vetnippels</a:t>
            </a:r>
          </a:p>
          <a:p>
            <a:r>
              <a:rPr lang="nl-NL" dirty="0" err="1" smtClean="0"/>
              <a:t>Aftakas</a:t>
            </a:r>
            <a:endParaRPr lang="nl-NL" dirty="0" smtClean="0"/>
          </a:p>
          <a:p>
            <a:r>
              <a:rPr lang="nl-NL" dirty="0" smtClean="0"/>
              <a:t>V-snaren</a:t>
            </a:r>
          </a:p>
          <a:p>
            <a:r>
              <a:rPr lang="nl-NL" dirty="0" smtClean="0"/>
              <a:t>Haakse overbrenging</a:t>
            </a:r>
          </a:p>
          <a:p>
            <a:r>
              <a:rPr lang="nl-NL" dirty="0" smtClean="0"/>
              <a:t>Tandwielen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35" y="1385533"/>
            <a:ext cx="6143625" cy="2114550"/>
          </a:xfrm>
          <a:prstGeom prst="rect">
            <a:avLst/>
          </a:prstGeom>
        </p:spPr>
      </p:pic>
      <p:pic>
        <p:nvPicPr>
          <p:cNvPr id="4098" name="Picture 2" descr="Afbeeldingsresultaat voor schijvenmaa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38" y="3839716"/>
            <a:ext cx="4331335" cy="32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72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Veiligheid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Afscherming</a:t>
            </a:r>
          </a:p>
          <a:p>
            <a:r>
              <a:rPr lang="nl-NL" dirty="0" smtClean="0"/>
              <a:t>Kleed/Doek</a:t>
            </a:r>
          </a:p>
          <a:p>
            <a:r>
              <a:rPr lang="nl-NL" dirty="0" smtClean="0"/>
              <a:t>Obstakelbeveiliging</a:t>
            </a:r>
          </a:p>
          <a:p>
            <a:r>
              <a:rPr lang="nl-NL" dirty="0" smtClean="0"/>
              <a:t>Transportstand</a:t>
            </a:r>
            <a:endParaRPr lang="nl-NL" dirty="0"/>
          </a:p>
        </p:txBody>
      </p:sp>
      <p:pic>
        <p:nvPicPr>
          <p:cNvPr id="6146" name="Picture 2" descr="Afbeeldingsresultaat voor obstakelbeveiliging maa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66" y="924061"/>
            <a:ext cx="409575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krone-nederland.nl/fileadmin/images/Konfigurator/EasyCut_Anbau/EasyCut_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78" y="3972198"/>
            <a:ext cx="409575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678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Schudders</a:t>
            </a:r>
            <a:r>
              <a:rPr lang="nl-NL" dirty="0" smtClean="0"/>
              <a:t> en harken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Afbeeldingsresultaat voor schudders en har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18" y="2160589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59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Trekker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Dagelijkse controle: BOK</a:t>
            </a:r>
          </a:p>
          <a:p>
            <a:endParaRPr lang="nl-NL" dirty="0"/>
          </a:p>
          <a:p>
            <a:r>
              <a:rPr lang="nl-NL" dirty="0" smtClean="0"/>
              <a:t>Brandstof</a:t>
            </a:r>
          </a:p>
          <a:p>
            <a:r>
              <a:rPr lang="nl-NL" dirty="0" smtClean="0"/>
              <a:t>Olie</a:t>
            </a:r>
          </a:p>
          <a:p>
            <a:r>
              <a:rPr lang="nl-NL" dirty="0" smtClean="0"/>
              <a:t>Koeling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2"/>
              </a:rPr>
              <a:t>Filmpje ‘Trekker controleren’</a:t>
            </a:r>
            <a:endParaRPr lang="nl-NL" dirty="0"/>
          </a:p>
        </p:txBody>
      </p:sp>
      <p:pic>
        <p:nvPicPr>
          <p:cNvPr id="1026" name="Picture 2" descr="Afbeeldingsresultaat voor olie peilen trek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3" y="2363606"/>
            <a:ext cx="5552894" cy="36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2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Schudders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Gedragen </a:t>
            </a:r>
            <a:r>
              <a:rPr lang="nl-NL" dirty="0" err="1" smtClean="0"/>
              <a:t>schudders</a:t>
            </a: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Halfgedragen</a:t>
            </a:r>
            <a:r>
              <a:rPr lang="nl-NL" dirty="0" smtClean="0"/>
              <a:t> </a:t>
            </a:r>
            <a:r>
              <a:rPr lang="nl-NL" dirty="0" err="1" smtClean="0"/>
              <a:t>schudders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Getrokken </a:t>
            </a:r>
            <a:r>
              <a:rPr lang="nl-NL" dirty="0" err="1" smtClean="0"/>
              <a:t>schudders</a:t>
            </a:r>
            <a:endParaRPr lang="nl-NL" dirty="0"/>
          </a:p>
        </p:txBody>
      </p:sp>
      <p:pic>
        <p:nvPicPr>
          <p:cNvPr id="8194" name="Picture 2" descr="Afbeeldingsresultaat voor schudders en har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17" y="3906990"/>
            <a:ext cx="4177350" cy="27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schud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935" y="934701"/>
            <a:ext cx="4192650" cy="29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schud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4100975"/>
            <a:ext cx="6491059" cy="248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60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Afstellen </a:t>
            </a:r>
            <a:r>
              <a:rPr lang="nl-NL" dirty="0" err="1" smtClean="0"/>
              <a:t>schudder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Schudhoogte</a:t>
            </a:r>
          </a:p>
          <a:p>
            <a:r>
              <a:rPr lang="nl-NL" dirty="0" smtClean="0"/>
              <a:t>Schudhoek</a:t>
            </a:r>
          </a:p>
          <a:p>
            <a:r>
              <a:rPr lang="nl-NL" dirty="0" smtClean="0"/>
              <a:t>Rijsnelheid</a:t>
            </a:r>
          </a:p>
          <a:p>
            <a:r>
              <a:rPr lang="nl-NL" dirty="0" smtClean="0"/>
              <a:t>Schuinstellen/</a:t>
            </a:r>
            <a:r>
              <a:rPr lang="nl-NL" dirty="0" err="1" smtClean="0"/>
              <a:t>kantschudden</a:t>
            </a:r>
            <a:endParaRPr lang="nl-NL" dirty="0"/>
          </a:p>
        </p:txBody>
      </p:sp>
      <p:pic>
        <p:nvPicPr>
          <p:cNvPr id="9218" name="Picture 2" descr="Afbeeldingsresultaat voor schudder afste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10" y="898409"/>
            <a:ext cx="4095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sresultaat voor schudder afstel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67" y="2821915"/>
            <a:ext cx="5133387" cy="34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fbeeldingsresultaat voor kantschud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7" y="3864238"/>
            <a:ext cx="4762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956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Enkele-, dubbele-, 4 rotor-, 6 rotor-. </a:t>
            </a:r>
            <a:endParaRPr lang="nl-NL" dirty="0"/>
          </a:p>
          <a:p>
            <a:r>
              <a:rPr lang="nl-NL" dirty="0" err="1" smtClean="0"/>
              <a:t>Middenafleg</a:t>
            </a:r>
            <a:r>
              <a:rPr lang="nl-NL" dirty="0" smtClean="0"/>
              <a:t>- en </a:t>
            </a:r>
            <a:r>
              <a:rPr lang="nl-NL" dirty="0" err="1" smtClean="0"/>
              <a:t>zijafleghark</a:t>
            </a:r>
            <a:endParaRPr lang="nl-NL" dirty="0" smtClean="0"/>
          </a:p>
          <a:p>
            <a:r>
              <a:rPr lang="nl-NL" dirty="0" smtClean="0"/>
              <a:t>Andere type harken?</a:t>
            </a:r>
          </a:p>
          <a:p>
            <a:endParaRPr lang="nl-NL" dirty="0"/>
          </a:p>
        </p:txBody>
      </p:sp>
      <p:pic>
        <p:nvPicPr>
          <p:cNvPr id="10242" name="Picture 2" descr="Afbeeldingsresultaat voor hark trek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62" y="688310"/>
            <a:ext cx="6667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hark trek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22" y="3440748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82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Afstellen hark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Tandhoogte</a:t>
            </a:r>
          </a:p>
          <a:p>
            <a:r>
              <a:rPr lang="nl-NL" dirty="0" err="1" smtClean="0"/>
              <a:t>Wiersbreedte</a:t>
            </a:r>
            <a:endParaRPr lang="nl-NL" dirty="0" smtClean="0"/>
          </a:p>
          <a:p>
            <a:r>
              <a:rPr lang="nl-NL" dirty="0" smtClean="0"/>
              <a:t>Rijsnelheid</a:t>
            </a:r>
          </a:p>
          <a:p>
            <a:endParaRPr lang="nl-NL" dirty="0"/>
          </a:p>
        </p:txBody>
      </p:sp>
      <p:pic>
        <p:nvPicPr>
          <p:cNvPr id="11266" name="Picture 2" descr="Afbeeldingsresultaat voor krone hark afste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5" y="608838"/>
            <a:ext cx="5657215" cy="37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fbeeldingsresultaat voor hark wier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8" y="3612140"/>
            <a:ext cx="4235540" cy="31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Onderhoud </a:t>
            </a:r>
            <a:r>
              <a:rPr lang="nl-NL" dirty="0" err="1" smtClean="0"/>
              <a:t>schudder</a:t>
            </a:r>
            <a:r>
              <a:rPr lang="nl-NL" dirty="0" smtClean="0"/>
              <a:t> en hark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Vetnippels</a:t>
            </a:r>
          </a:p>
          <a:p>
            <a:r>
              <a:rPr lang="nl-NL" dirty="0" smtClean="0"/>
              <a:t>Aftakassen</a:t>
            </a:r>
          </a:p>
          <a:p>
            <a:r>
              <a:rPr lang="nl-NL" dirty="0" smtClean="0"/>
              <a:t>Curvebaan</a:t>
            </a:r>
          </a:p>
          <a:p>
            <a:r>
              <a:rPr lang="nl-NL" dirty="0" smtClean="0"/>
              <a:t>Tandbreuk</a:t>
            </a:r>
          </a:p>
          <a:p>
            <a:endParaRPr lang="nl-NL" dirty="0"/>
          </a:p>
        </p:txBody>
      </p:sp>
      <p:pic>
        <p:nvPicPr>
          <p:cNvPr id="12290" name="Picture 2" descr="Afbeeldingsresultaat voor doorsmeren schud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98" y="2160589"/>
            <a:ext cx="504825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37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Opraapwagen en hakselaar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haksela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14" y="1586683"/>
            <a:ext cx="7189107" cy="47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fbeeldingsresultaat voor opraapwagen stekende pick-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96" y="1361369"/>
            <a:ext cx="4044291" cy="29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Opraapwagen Pick-up en invoer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3"/>
              </a:rPr>
              <a:t>Filmpje </a:t>
            </a:r>
            <a:r>
              <a:rPr lang="nl-NL" dirty="0" err="1">
                <a:hlinkClick r:id="rId3"/>
              </a:rPr>
              <a:t>S</a:t>
            </a:r>
            <a:r>
              <a:rPr lang="nl-NL" dirty="0" err="1" smtClean="0">
                <a:hlinkClick r:id="rId3"/>
              </a:rPr>
              <a:t>chuitemaker</a:t>
            </a:r>
            <a:endParaRPr lang="nl-NL" dirty="0"/>
          </a:p>
        </p:txBody>
      </p:sp>
      <p:pic>
        <p:nvPicPr>
          <p:cNvPr id="2050" name="Picture 2" descr="Afbeeldingsresultaat voor opraapwagen invo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91" y="3712370"/>
            <a:ext cx="30289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opraapwagen invo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02" y="378620"/>
            <a:ext cx="3048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opraapwagen slepende pick-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5" y="3777980"/>
            <a:ext cx="4655185" cy="2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0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Opraapwagen onderstel, doseerwalsen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Afbeeldingsresultaat voor doseerwal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6" y="2160589"/>
            <a:ext cx="4640489" cy="348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onderstel opraapw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75" y="1459416"/>
            <a:ext cx="4019476" cy="301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Afbeeldingsresultaat voor onderstel opraapw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8" descr="Afbeeldingsresultaat voor onderstel opraapwag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82" name="Picture 10" descr="Afbeeldingsresultaat voor onderstel opraapw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1" y="3709434"/>
            <a:ext cx="3778273" cy="28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Onderhoud opraapwagen	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Messen slijpen </a:t>
            </a:r>
            <a:r>
              <a:rPr lang="nl-NL" dirty="0" smtClean="0">
                <a:hlinkClick r:id="rId2"/>
              </a:rPr>
              <a:t>Filmpje</a:t>
            </a:r>
            <a:endParaRPr lang="nl-NL" dirty="0" smtClean="0"/>
          </a:p>
          <a:p>
            <a:r>
              <a:rPr lang="nl-NL" dirty="0" smtClean="0"/>
              <a:t>Doorsmeren</a:t>
            </a:r>
          </a:p>
          <a:p>
            <a:r>
              <a:rPr lang="nl-NL" dirty="0" smtClean="0"/>
              <a:t>Bodemketting controleren en spannen</a:t>
            </a:r>
          </a:p>
          <a:p>
            <a:r>
              <a:rPr lang="nl-NL" dirty="0" smtClean="0"/>
              <a:t>Aandrijfketting controleren en spannen</a:t>
            </a:r>
          </a:p>
          <a:p>
            <a:endParaRPr lang="nl-NL" dirty="0"/>
          </a:p>
        </p:txBody>
      </p:sp>
      <p:pic>
        <p:nvPicPr>
          <p:cNvPr id="4098" name="Picture 2" descr="Afbeeldingsresultaat voor Invoer opraapw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32" y="2238966"/>
            <a:ext cx="27241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bodemketting opraapw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20" y="3962521"/>
            <a:ext cx="4015583" cy="28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19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Hakselaar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http://app.claas.com/products/2016/images/fh/jaguar-870_igelb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11591"/>
            <a:ext cx="6678682" cy="34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66" y="3642360"/>
            <a:ext cx="32385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Afbeeldingsresultaat voor messenkooi haksela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20" y="863176"/>
            <a:ext cx="3305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1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Brandstof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Welke eisen stellen we aan brandstof?</a:t>
            </a:r>
          </a:p>
          <a:p>
            <a:endParaRPr lang="nl-NL" dirty="0"/>
          </a:p>
          <a:p>
            <a:r>
              <a:rPr lang="nl-NL" dirty="0" smtClean="0"/>
              <a:t>Schoon</a:t>
            </a:r>
          </a:p>
          <a:p>
            <a:r>
              <a:rPr lang="nl-NL" dirty="0" smtClean="0"/>
              <a:t>Goede kwaliteit (EN-590)</a:t>
            </a:r>
          </a:p>
          <a:p>
            <a:r>
              <a:rPr lang="nl-NL" dirty="0" smtClean="0"/>
              <a:t>Eventueel Ad-Blue</a:t>
            </a:r>
          </a:p>
          <a:p>
            <a:r>
              <a:rPr lang="nl-NL" dirty="0" smtClean="0">
                <a:hlinkClick r:id="rId2"/>
              </a:rPr>
              <a:t>Filmpje Ad-Blue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2050" name="Picture 2" descr="Afbeeldingsresultaat voor diesel tanken trek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41" y="1036647"/>
            <a:ext cx="4022530" cy="22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00" y="4001294"/>
            <a:ext cx="5291871" cy="24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Hakselaar; snijlengte afstellen en verschil mais/gras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Invoersnelheid</a:t>
            </a:r>
          </a:p>
          <a:p>
            <a:r>
              <a:rPr lang="nl-NL" dirty="0" smtClean="0"/>
              <a:t>Voorzetstuk</a:t>
            </a:r>
          </a:p>
          <a:p>
            <a:r>
              <a:rPr lang="nl-NL" dirty="0" smtClean="0"/>
              <a:t>Aantal messen</a:t>
            </a:r>
          </a:p>
          <a:p>
            <a:r>
              <a:rPr lang="nl-NL" dirty="0" err="1" smtClean="0"/>
              <a:t>Korrelkneuzer</a:t>
            </a:r>
            <a:endParaRPr lang="nl-NL" dirty="0"/>
          </a:p>
        </p:txBody>
      </p:sp>
      <p:pic>
        <p:nvPicPr>
          <p:cNvPr id="6146" name="Picture 2" descr="Afbeeldingsresultaat voor korrelkneuzer haksela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397272"/>
            <a:ext cx="4638312" cy="31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korrelkneuzer haksela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79" y="4100975"/>
            <a:ext cx="3869781" cy="29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app.claas.com/products/2016/images/fh/jaguar-870-830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1" y="4212774"/>
            <a:ext cx="4317140" cy="23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44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Onderhoud hakselaar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Messen slijpen</a:t>
            </a:r>
          </a:p>
          <a:p>
            <a:r>
              <a:rPr lang="nl-NL" dirty="0" smtClean="0"/>
              <a:t>Kettingen en aandrijfriemen controleren/spannen</a:t>
            </a:r>
          </a:p>
          <a:p>
            <a:r>
              <a:rPr lang="nl-NL" dirty="0" smtClean="0"/>
              <a:t>Doorsmeren</a:t>
            </a:r>
          </a:p>
          <a:p>
            <a:endParaRPr lang="nl-NL" dirty="0"/>
          </a:p>
        </p:txBody>
      </p:sp>
      <p:pic>
        <p:nvPicPr>
          <p:cNvPr id="7170" name="Picture 2" descr="Afbeeldingsresultaat voor messen maishaksela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43" y="3077728"/>
            <a:ext cx="5373808" cy="35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5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Olie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Welke eisen stellen we aan olie?</a:t>
            </a:r>
          </a:p>
          <a:p>
            <a:endParaRPr lang="nl-NL" dirty="0"/>
          </a:p>
          <a:p>
            <a:r>
              <a:rPr lang="nl-NL" dirty="0" smtClean="0"/>
              <a:t>Juiste viscositeit, dikke olie smeert beter, dunne olie voert hitte en verontreiniging beter af.</a:t>
            </a:r>
          </a:p>
          <a:p>
            <a:r>
              <a:rPr lang="nl-NL" dirty="0" smtClean="0"/>
              <a:t>Wat betekent 15w40? </a:t>
            </a:r>
          </a:p>
          <a:p>
            <a:pPr marL="0" indent="0">
              <a:buNone/>
            </a:pPr>
            <a:r>
              <a:rPr lang="nl-NL" dirty="0" smtClean="0"/>
              <a:t>SAE15 bij koude motor en SAE 40 bij warme motor</a:t>
            </a:r>
          </a:p>
          <a:p>
            <a:r>
              <a:rPr lang="nl-NL" dirty="0" smtClean="0"/>
              <a:t>Olie moet schoon zijn en op tijd vervangen worden.</a:t>
            </a:r>
          </a:p>
          <a:p>
            <a:r>
              <a:rPr lang="nl-NL" dirty="0" smtClean="0"/>
              <a:t>Oliefilter niet vergeten! </a:t>
            </a:r>
            <a:endParaRPr lang="nl-NL" dirty="0"/>
          </a:p>
        </p:txBody>
      </p:sp>
      <p:pic>
        <p:nvPicPr>
          <p:cNvPr id="3074" name="Picture 2" descr="Afbeeldingsresultaat voor motoro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83" y="3892731"/>
            <a:ext cx="4618038" cy="25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Welke eisen stellen we aan koeling?</a:t>
            </a:r>
          </a:p>
          <a:p>
            <a:endParaRPr lang="nl-NL" dirty="0"/>
          </a:p>
          <a:p>
            <a:r>
              <a:rPr lang="nl-NL" dirty="0" smtClean="0"/>
              <a:t>Voldoende koeling</a:t>
            </a:r>
          </a:p>
          <a:p>
            <a:r>
              <a:rPr lang="nl-NL" dirty="0" smtClean="0"/>
              <a:t>Koelvloeistof i.p.v. water!</a:t>
            </a:r>
          </a:p>
          <a:p>
            <a:r>
              <a:rPr lang="nl-NL" dirty="0" smtClean="0"/>
              <a:t>Juiste werking thermostaat en </a:t>
            </a:r>
            <a:br>
              <a:rPr lang="nl-NL" dirty="0" smtClean="0"/>
            </a:br>
            <a:r>
              <a:rPr lang="nl-NL" dirty="0" smtClean="0"/>
              <a:t>radiateurdop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52" y="365125"/>
            <a:ext cx="4797471" cy="31903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77" y="4216559"/>
            <a:ext cx="3200400" cy="24955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02" y="3555503"/>
            <a:ext cx="4488960" cy="262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7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Periodiek onderhoud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Luchtfilter</a:t>
            </a:r>
          </a:p>
          <a:p>
            <a:r>
              <a:rPr lang="nl-NL" dirty="0" smtClean="0"/>
              <a:t>Brandstoffilter</a:t>
            </a:r>
          </a:p>
          <a:p>
            <a:r>
              <a:rPr lang="nl-NL" dirty="0" smtClean="0"/>
              <a:t>Olie verversen en filter wisselen</a:t>
            </a:r>
          </a:p>
          <a:p>
            <a:r>
              <a:rPr lang="nl-NL" dirty="0" smtClean="0"/>
              <a:t>Doorsmeren</a:t>
            </a:r>
          </a:p>
          <a:p>
            <a:r>
              <a:rPr lang="nl-NL" dirty="0" smtClean="0"/>
              <a:t>Banden en bandenspanning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00" y="816757"/>
            <a:ext cx="3546702" cy="20177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630" y="2969429"/>
            <a:ext cx="3051344" cy="26264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18" y="4001294"/>
            <a:ext cx="27051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Banden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125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Verklaring van cijfers en letters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Opbouw band 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Bandenspanning, afhankelijk van belasting en snelheid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hlinkClick r:id="rId2"/>
              </a:rPr>
              <a:t>Filmpje bandenspanning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992" y="650943"/>
            <a:ext cx="3684814" cy="26809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259" y="2269161"/>
            <a:ext cx="3114675" cy="10953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045" y="4196524"/>
            <a:ext cx="3582761" cy="18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Aftakas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Aftakastoerental</a:t>
            </a:r>
            <a:r>
              <a:rPr lang="nl-NL" dirty="0" smtClean="0"/>
              <a:t>. (540/540ECO/1000/1000ECO)</a:t>
            </a:r>
            <a:endParaRPr lang="nl-NL" dirty="0"/>
          </a:p>
          <a:p>
            <a:r>
              <a:rPr lang="nl-NL" dirty="0" smtClean="0"/>
              <a:t>Koppelingen</a:t>
            </a:r>
          </a:p>
          <a:p>
            <a:pPr lvl="1"/>
            <a:r>
              <a:rPr lang="nl-NL" dirty="0" smtClean="0"/>
              <a:t>Kruiskoppelingen (Tot max 30 graden)</a:t>
            </a:r>
          </a:p>
          <a:p>
            <a:pPr lvl="1"/>
            <a:r>
              <a:rPr lang="nl-NL" dirty="0" smtClean="0"/>
              <a:t>Groothoekkoppelingen (Tot max 75 graden) </a:t>
            </a:r>
          </a:p>
          <a:p>
            <a:pPr lvl="1"/>
            <a:r>
              <a:rPr lang="nl-NL" dirty="0" smtClean="0"/>
              <a:t>Slipkoppeling</a:t>
            </a:r>
          </a:p>
          <a:p>
            <a:pPr lvl="1"/>
            <a:r>
              <a:rPr lang="nl-NL" dirty="0" smtClean="0"/>
              <a:t>Vrijloopkoppeling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 smtClean="0">
                <a:hlinkClick r:id="rId2"/>
              </a:rPr>
              <a:t>Filmpje </a:t>
            </a:r>
            <a:r>
              <a:rPr lang="nl-NL" dirty="0" err="1" smtClean="0">
                <a:hlinkClick r:id="rId2"/>
              </a:rPr>
              <a:t>Walterscheid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97" y="1579834"/>
            <a:ext cx="3543300" cy="685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97" y="2708140"/>
            <a:ext cx="2943225" cy="18764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927" y="4276996"/>
            <a:ext cx="1990725" cy="17811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428" y="5136283"/>
            <a:ext cx="31051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1923</TotalTime>
  <Words>490</Words>
  <Application>Microsoft Office PowerPoint</Application>
  <PresentationFormat>Breedbeeld</PresentationFormat>
  <Paragraphs>176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5" baseType="lpstr">
      <vt:lpstr>Arial</vt:lpstr>
      <vt:lpstr>Trebuchet MS</vt:lpstr>
      <vt:lpstr>Wingdings 3</vt:lpstr>
      <vt:lpstr>Facet</vt:lpstr>
      <vt:lpstr>Voederwinning en oogstmachines de veehouderij</vt:lpstr>
      <vt:lpstr>Kennismaking en thuissituatie</vt:lpstr>
      <vt:lpstr>Trekker</vt:lpstr>
      <vt:lpstr>Brandstof</vt:lpstr>
      <vt:lpstr>Olie</vt:lpstr>
      <vt:lpstr>Koeling</vt:lpstr>
      <vt:lpstr>Periodiek onderhoud</vt:lpstr>
      <vt:lpstr>Banden</vt:lpstr>
      <vt:lpstr>Aftakas</vt:lpstr>
      <vt:lpstr>Hefinrichting</vt:lpstr>
      <vt:lpstr>Kahoot</vt:lpstr>
      <vt:lpstr>Aan de slag! </vt:lpstr>
      <vt:lpstr>Werktuigen voor graslandverzorging</vt:lpstr>
      <vt:lpstr>Bloten</vt:lpstr>
      <vt:lpstr>Slepen</vt:lpstr>
      <vt:lpstr>Doorzaaien</vt:lpstr>
      <vt:lpstr>Rollen</vt:lpstr>
      <vt:lpstr>Graslandwoelen/beluchten</vt:lpstr>
      <vt:lpstr>Aan de slag!</vt:lpstr>
      <vt:lpstr>Einde les </vt:lpstr>
      <vt:lpstr>Maaiers</vt:lpstr>
      <vt:lpstr>Getrokken-, gedragen- en frontmaaiers.</vt:lpstr>
      <vt:lpstr>Zelfrijdende maaiers</vt:lpstr>
      <vt:lpstr>Trommel-, schijf- en trommelschijfmaaiers</vt:lpstr>
      <vt:lpstr>Kneuzen</vt:lpstr>
      <vt:lpstr>Maaihoogte</vt:lpstr>
      <vt:lpstr>Onderhoud</vt:lpstr>
      <vt:lpstr>Veiligheid</vt:lpstr>
      <vt:lpstr>Schudders en harken</vt:lpstr>
      <vt:lpstr>Schudders</vt:lpstr>
      <vt:lpstr>Afstellen schudder</vt:lpstr>
      <vt:lpstr>Harken</vt:lpstr>
      <vt:lpstr>Afstellen hark</vt:lpstr>
      <vt:lpstr>Onderhoud schudder en hark</vt:lpstr>
      <vt:lpstr>Opraapwagen en hakselaar</vt:lpstr>
      <vt:lpstr>Opraapwagen Pick-up en invoer</vt:lpstr>
      <vt:lpstr>Opraapwagen onderstel, doseerwalsen</vt:lpstr>
      <vt:lpstr>Onderhoud opraapwagen    </vt:lpstr>
      <vt:lpstr>Hakselaar</vt:lpstr>
      <vt:lpstr>Hakselaar; snijlengte afstellen en verschil mais/gras</vt:lpstr>
      <vt:lpstr>Onderhoud hakselaar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Flierman, Joost</dc:creator>
  <cp:lastModifiedBy>Flierman, Joost</cp:lastModifiedBy>
  <cp:revision>40</cp:revision>
  <dcterms:created xsi:type="dcterms:W3CDTF">2017-05-23T07:52:10Z</dcterms:created>
  <dcterms:modified xsi:type="dcterms:W3CDTF">2017-10-03T07:28:50Z</dcterms:modified>
</cp:coreProperties>
</file>